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5"/>
    <p:sldId id="257" r:id="rId26"/>
    <p:sldId id="258" r:id="rId27"/>
    <p:sldId id="259" r:id="rId28"/>
    <p:sldId id="260"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Ancient Kai" charset="1" panose="00000500000000000000"/>
      <p:regular r:id="rId20"/>
    </p:embeddedFont>
    <p:embeddedFont>
      <p:font typeface="Alice" charset="1" panose="00000500000000000000"/>
      <p:regular r:id="rId21"/>
    </p:embeddedFont>
    <p:embeddedFont>
      <p:font typeface="Alice Bold" charset="1" panose="00000500000000000000"/>
      <p:regular r:id="rId22"/>
    </p:embeddedFont>
    <p:embeddedFont>
      <p:font typeface="Alice Italics" charset="1" panose="00000500000000000000"/>
      <p:regular r:id="rId23"/>
    </p:embeddedFont>
    <p:embeddedFont>
      <p:font typeface="Alice Bold Italics" charset="1" panose="000005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slides/slide1.xml" Type="http://schemas.openxmlformats.org/officeDocument/2006/relationships/slide"/><Relationship Id="rId26" Target="slides/slide2.xml" Type="http://schemas.openxmlformats.org/officeDocument/2006/relationships/slide"/><Relationship Id="rId27" Target="slides/slide3.xml" Type="http://schemas.openxmlformats.org/officeDocument/2006/relationships/slide"/><Relationship Id="rId28" Target="slides/slide4.xml" Type="http://schemas.openxmlformats.org/officeDocument/2006/relationships/slide"/><Relationship Id="rId29" Target="slides/slide5.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0.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11" Target="../media/image17.svg" Type="http://schemas.openxmlformats.org/officeDocument/2006/relationships/image"/><Relationship Id="rId12" Target="../media/image18.png" Type="http://schemas.openxmlformats.org/officeDocument/2006/relationships/image"/><Relationship Id="rId13" Target="../media/image19.svg" Type="http://schemas.openxmlformats.org/officeDocument/2006/relationships/image"/><Relationship Id="rId14" Target="../media/image20.png" Type="http://schemas.openxmlformats.org/officeDocument/2006/relationships/image"/><Relationship Id="rId15" Target="../media/image21.svg" Type="http://schemas.openxmlformats.org/officeDocument/2006/relationships/image"/><Relationship Id="rId16" Target="../media/image10.pn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4.png" Type="http://schemas.openxmlformats.org/officeDocument/2006/relationships/image"/><Relationship Id="rId9" Target="../media/image15.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51B1F"/>
        </a:solidFill>
      </p:bgPr>
    </p:bg>
    <p:spTree>
      <p:nvGrpSpPr>
        <p:cNvPr id="1" name=""/>
        <p:cNvGrpSpPr/>
        <p:nvPr/>
      </p:nvGrpSpPr>
      <p:grpSpPr>
        <a:xfrm>
          <a:off x="0" y="0"/>
          <a:ext cx="0" cy="0"/>
          <a:chOff x="0" y="0"/>
          <a:chExt cx="0" cy="0"/>
        </a:xfrm>
      </p:grpSpPr>
      <p:sp>
        <p:nvSpPr>
          <p:cNvPr name="Freeform 2" id="2"/>
          <p:cNvSpPr/>
          <p:nvPr/>
        </p:nvSpPr>
        <p:spPr>
          <a:xfrm flipH="false" flipV="false" rot="0">
            <a:off x="10697147" y="4171690"/>
            <a:ext cx="10173221" cy="10173221"/>
          </a:xfrm>
          <a:custGeom>
            <a:avLst/>
            <a:gdLst/>
            <a:ahLst/>
            <a:cxnLst/>
            <a:rect r="r" b="b" t="t" l="l"/>
            <a:pathLst>
              <a:path h="10173221" w="10173221">
                <a:moveTo>
                  <a:pt x="0" y="0"/>
                </a:moveTo>
                <a:lnTo>
                  <a:pt x="10173221" y="0"/>
                </a:lnTo>
                <a:lnTo>
                  <a:pt x="10173221" y="10173220"/>
                </a:lnTo>
                <a:lnTo>
                  <a:pt x="0" y="10173220"/>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53756" y="1276985"/>
            <a:ext cx="17011089" cy="17011089"/>
          </a:xfrm>
          <a:custGeom>
            <a:avLst/>
            <a:gdLst/>
            <a:ahLst/>
            <a:cxnLst/>
            <a:rect r="r" b="b" t="t" l="l"/>
            <a:pathLst>
              <a:path h="17011089" w="17011089">
                <a:moveTo>
                  <a:pt x="0" y="0"/>
                </a:moveTo>
                <a:lnTo>
                  <a:pt x="17011088" y="0"/>
                </a:lnTo>
                <a:lnTo>
                  <a:pt x="17011088" y="17011089"/>
                </a:lnTo>
                <a:lnTo>
                  <a:pt x="0" y="170110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640517" y="-9929873"/>
            <a:ext cx="16376864" cy="16376864"/>
          </a:xfrm>
          <a:custGeom>
            <a:avLst/>
            <a:gdLst/>
            <a:ahLst/>
            <a:cxnLst/>
            <a:rect r="r" b="b" t="t" l="l"/>
            <a:pathLst>
              <a:path h="16376864" w="16376864">
                <a:moveTo>
                  <a:pt x="0" y="0"/>
                </a:moveTo>
                <a:lnTo>
                  <a:pt x="16376863" y="0"/>
                </a:lnTo>
                <a:lnTo>
                  <a:pt x="16376863" y="16376863"/>
                </a:lnTo>
                <a:lnTo>
                  <a:pt x="0" y="163768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1456722" y="2579910"/>
            <a:ext cx="6177510" cy="6678390"/>
          </a:xfrm>
          <a:custGeom>
            <a:avLst/>
            <a:gdLst/>
            <a:ahLst/>
            <a:cxnLst/>
            <a:rect r="r" b="b" t="t" l="l"/>
            <a:pathLst>
              <a:path h="6678390" w="6177510">
                <a:moveTo>
                  <a:pt x="0" y="0"/>
                </a:moveTo>
                <a:lnTo>
                  <a:pt x="6177510" y="0"/>
                </a:lnTo>
                <a:lnTo>
                  <a:pt x="6177510" y="6678390"/>
                </a:lnTo>
                <a:lnTo>
                  <a:pt x="0" y="6678390"/>
                </a:lnTo>
                <a:lnTo>
                  <a:pt x="0" y="0"/>
                </a:lnTo>
                <a:close/>
              </a:path>
            </a:pathLst>
          </a:custGeom>
          <a:blipFill>
            <a:blip r:embed="rId8"/>
            <a:stretch>
              <a:fillRect l="0" t="0" r="0" b="0"/>
            </a:stretch>
          </a:blipFill>
        </p:spPr>
      </p:sp>
      <p:sp>
        <p:nvSpPr>
          <p:cNvPr name="Freeform 6" id="6"/>
          <p:cNvSpPr/>
          <p:nvPr/>
        </p:nvSpPr>
        <p:spPr>
          <a:xfrm flipH="false" flipV="false" rot="0">
            <a:off x="1695969" y="8472023"/>
            <a:ext cx="218106" cy="271783"/>
          </a:xfrm>
          <a:custGeom>
            <a:avLst/>
            <a:gdLst/>
            <a:ahLst/>
            <a:cxnLst/>
            <a:rect r="r" b="b" t="t" l="l"/>
            <a:pathLst>
              <a:path h="271783" w="218106">
                <a:moveTo>
                  <a:pt x="0" y="0"/>
                </a:moveTo>
                <a:lnTo>
                  <a:pt x="218106" y="0"/>
                </a:lnTo>
                <a:lnTo>
                  <a:pt x="218106" y="271783"/>
                </a:lnTo>
                <a:lnTo>
                  <a:pt x="0" y="27178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7" id="7"/>
          <p:cNvGrpSpPr/>
          <p:nvPr/>
        </p:nvGrpSpPr>
        <p:grpSpPr>
          <a:xfrm rot="0">
            <a:off x="16121904" y="537342"/>
            <a:ext cx="1137396" cy="47625"/>
            <a:chOff x="0" y="0"/>
            <a:chExt cx="299561" cy="12543"/>
          </a:xfrm>
        </p:grpSpPr>
        <p:sp>
          <p:nvSpPr>
            <p:cNvPr name="Freeform 8" id="8"/>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9" id="9"/>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828556" y="1586568"/>
            <a:ext cx="3087634" cy="3087634"/>
          </a:xfrm>
          <a:custGeom>
            <a:avLst/>
            <a:gdLst/>
            <a:ahLst/>
            <a:cxnLst/>
            <a:rect r="r" b="b" t="t" l="l"/>
            <a:pathLst>
              <a:path h="3087634" w="3087634">
                <a:moveTo>
                  <a:pt x="0" y="0"/>
                </a:moveTo>
                <a:lnTo>
                  <a:pt x="3087633" y="0"/>
                </a:lnTo>
                <a:lnTo>
                  <a:pt x="3087633" y="3087634"/>
                </a:lnTo>
                <a:lnTo>
                  <a:pt x="0" y="3087634"/>
                </a:lnTo>
                <a:lnTo>
                  <a:pt x="0" y="0"/>
                </a:lnTo>
                <a:close/>
              </a:path>
            </a:pathLst>
          </a:custGeom>
          <a:blipFill>
            <a:blip r:embed="rId11"/>
            <a:stretch>
              <a:fillRect l="0" t="0" r="0" b="0"/>
            </a:stretch>
          </a:blipFill>
        </p:spPr>
      </p:sp>
      <p:grpSp>
        <p:nvGrpSpPr>
          <p:cNvPr name="Group 11" id="11"/>
          <p:cNvGrpSpPr/>
          <p:nvPr/>
        </p:nvGrpSpPr>
        <p:grpSpPr>
          <a:xfrm rot="0">
            <a:off x="1486895" y="537342"/>
            <a:ext cx="3615376" cy="3584077"/>
            <a:chOff x="0" y="0"/>
            <a:chExt cx="819898" cy="812800"/>
          </a:xfrm>
        </p:grpSpPr>
        <p:sp>
          <p:nvSpPr>
            <p:cNvPr name="Freeform 12" id="12"/>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3" id="13"/>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
        <p:nvSpPr>
          <p:cNvPr name="TextBox 14" id="14"/>
          <p:cNvSpPr txBox="true"/>
          <p:nvPr/>
        </p:nvSpPr>
        <p:spPr>
          <a:xfrm rot="0">
            <a:off x="1695969" y="6052064"/>
            <a:ext cx="6299783" cy="2555851"/>
          </a:xfrm>
          <a:prstGeom prst="rect">
            <a:avLst/>
          </a:prstGeom>
        </p:spPr>
        <p:txBody>
          <a:bodyPr anchor="t" rtlCol="false" tIns="0" lIns="0" bIns="0" rIns="0">
            <a:spAutoFit/>
          </a:bodyPr>
          <a:lstStyle/>
          <a:p>
            <a:pPr>
              <a:lnSpc>
                <a:spcPts val="5107"/>
              </a:lnSpc>
            </a:pPr>
            <a:r>
              <a:rPr lang="en-US" sz="3648">
                <a:solidFill>
                  <a:srgbClr val="97B3C4"/>
                </a:solidFill>
                <a:latin typeface="Alice"/>
              </a:rPr>
              <a:t>Streamlined merchandise monitization  platform integrated within Discord for gamers</a:t>
            </a:r>
          </a:p>
        </p:txBody>
      </p:sp>
      <p:sp>
        <p:nvSpPr>
          <p:cNvPr name="TextBox 15" id="15"/>
          <p:cNvSpPr txBox="true"/>
          <p:nvPr/>
        </p:nvSpPr>
        <p:spPr>
          <a:xfrm rot="0">
            <a:off x="3468940" y="1266496"/>
            <a:ext cx="6435207" cy="3407706"/>
          </a:xfrm>
          <a:prstGeom prst="rect">
            <a:avLst/>
          </a:prstGeom>
        </p:spPr>
        <p:txBody>
          <a:bodyPr anchor="t" rtlCol="false" tIns="0" lIns="0" bIns="0" rIns="0">
            <a:spAutoFit/>
          </a:bodyPr>
          <a:lstStyle/>
          <a:p>
            <a:pPr>
              <a:lnSpc>
                <a:spcPts val="25309"/>
              </a:lnSpc>
            </a:pPr>
            <a:r>
              <a:rPr lang="en-US" sz="18078">
                <a:solidFill>
                  <a:srgbClr val="FFFFFF"/>
                </a:solidFill>
                <a:latin typeface="Ancient Kai"/>
              </a:rPr>
              <a:t>BOTIFY</a:t>
            </a:r>
          </a:p>
        </p:txBody>
      </p:sp>
      <p:grpSp>
        <p:nvGrpSpPr>
          <p:cNvPr name="Group 16" id="16"/>
          <p:cNvGrpSpPr/>
          <p:nvPr/>
        </p:nvGrpSpPr>
        <p:grpSpPr>
          <a:xfrm rot="0">
            <a:off x="8753756" y="9709956"/>
            <a:ext cx="1164166" cy="1154088"/>
            <a:chOff x="0" y="0"/>
            <a:chExt cx="819898" cy="812800"/>
          </a:xfrm>
        </p:grpSpPr>
        <p:sp>
          <p:nvSpPr>
            <p:cNvPr name="Freeform 17" id="17"/>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8" id="18"/>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51B1F"/>
        </a:solidFill>
      </p:bgPr>
    </p:bg>
    <p:spTree>
      <p:nvGrpSpPr>
        <p:cNvPr id="1" name=""/>
        <p:cNvGrpSpPr/>
        <p:nvPr/>
      </p:nvGrpSpPr>
      <p:grpSpPr>
        <a:xfrm>
          <a:off x="0" y="0"/>
          <a:ext cx="0" cy="0"/>
          <a:chOff x="0" y="0"/>
          <a:chExt cx="0" cy="0"/>
        </a:xfrm>
      </p:grpSpPr>
      <p:sp>
        <p:nvSpPr>
          <p:cNvPr name="Freeform 2" id="2"/>
          <p:cNvSpPr/>
          <p:nvPr/>
        </p:nvSpPr>
        <p:spPr>
          <a:xfrm flipH="false" flipV="false" rot="0">
            <a:off x="10361288" y="2372581"/>
            <a:ext cx="17011089" cy="17011089"/>
          </a:xfrm>
          <a:custGeom>
            <a:avLst/>
            <a:gdLst/>
            <a:ahLst/>
            <a:cxnLst/>
            <a:rect r="r" b="b" t="t" l="l"/>
            <a:pathLst>
              <a:path h="17011089" w="17011089">
                <a:moveTo>
                  <a:pt x="0" y="0"/>
                </a:moveTo>
                <a:lnTo>
                  <a:pt x="17011089" y="0"/>
                </a:lnTo>
                <a:lnTo>
                  <a:pt x="17011089" y="17011089"/>
                </a:lnTo>
                <a:lnTo>
                  <a:pt x="0" y="170110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758939" y="2289501"/>
            <a:ext cx="6500361" cy="6500361"/>
          </a:xfrm>
          <a:custGeom>
            <a:avLst/>
            <a:gdLst/>
            <a:ahLst/>
            <a:cxnLst/>
            <a:rect r="r" b="b" t="t" l="l"/>
            <a:pathLst>
              <a:path h="6500361" w="6500361">
                <a:moveTo>
                  <a:pt x="0" y="0"/>
                </a:moveTo>
                <a:lnTo>
                  <a:pt x="6500361" y="0"/>
                </a:lnTo>
                <a:lnTo>
                  <a:pt x="6500361" y="6500361"/>
                </a:lnTo>
                <a:lnTo>
                  <a:pt x="0" y="6500361"/>
                </a:lnTo>
                <a:lnTo>
                  <a:pt x="0" y="0"/>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7275018" y="-9463436"/>
            <a:ext cx="16376864" cy="16376864"/>
          </a:xfrm>
          <a:custGeom>
            <a:avLst/>
            <a:gdLst/>
            <a:ahLst/>
            <a:cxnLst/>
            <a:rect r="r" b="b" t="t" l="l"/>
            <a:pathLst>
              <a:path h="16376864" w="16376864">
                <a:moveTo>
                  <a:pt x="0" y="0"/>
                </a:moveTo>
                <a:lnTo>
                  <a:pt x="16376863" y="0"/>
                </a:lnTo>
                <a:lnTo>
                  <a:pt x="16376863" y="16376864"/>
                </a:lnTo>
                <a:lnTo>
                  <a:pt x="0" y="163768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623569" y="3240735"/>
            <a:ext cx="9470384" cy="1102865"/>
          </a:xfrm>
          <a:prstGeom prst="rect">
            <a:avLst/>
          </a:prstGeom>
        </p:spPr>
        <p:txBody>
          <a:bodyPr anchor="t" rtlCol="false" tIns="0" lIns="0" bIns="0" rIns="0">
            <a:spAutoFit/>
          </a:bodyPr>
          <a:lstStyle/>
          <a:p>
            <a:pPr>
              <a:lnSpc>
                <a:spcPts val="8076"/>
              </a:lnSpc>
            </a:pPr>
            <a:r>
              <a:rPr lang="en-US" sz="8592" spc="-223">
                <a:solidFill>
                  <a:srgbClr val="FFFFFF"/>
                </a:solidFill>
                <a:latin typeface="Roboto Bold"/>
              </a:rPr>
              <a:t>Problem </a:t>
            </a:r>
            <a:r>
              <a:rPr lang="en-US" sz="8592" spc="-223">
                <a:solidFill>
                  <a:srgbClr val="86EAE9"/>
                </a:solidFill>
                <a:latin typeface="Roboto Bold"/>
              </a:rPr>
              <a:t>Statement</a:t>
            </a:r>
          </a:p>
        </p:txBody>
      </p:sp>
      <p:sp>
        <p:nvSpPr>
          <p:cNvPr name="TextBox 6" id="6"/>
          <p:cNvSpPr txBox="true"/>
          <p:nvPr/>
        </p:nvSpPr>
        <p:spPr>
          <a:xfrm rot="0">
            <a:off x="623569" y="5138375"/>
            <a:ext cx="7684925" cy="3408748"/>
          </a:xfrm>
          <a:prstGeom prst="rect">
            <a:avLst/>
          </a:prstGeom>
        </p:spPr>
        <p:txBody>
          <a:bodyPr anchor="t" rtlCol="false" tIns="0" lIns="0" bIns="0" rIns="0">
            <a:spAutoFit/>
          </a:bodyPr>
          <a:lstStyle/>
          <a:p>
            <a:pPr>
              <a:lnSpc>
                <a:spcPts val="3868"/>
              </a:lnSpc>
            </a:pPr>
            <a:r>
              <a:rPr lang="en-US" sz="2763">
                <a:solidFill>
                  <a:srgbClr val="97B3C4"/>
                </a:solidFill>
                <a:latin typeface="Alice"/>
              </a:rPr>
              <a:t>Gamers encounter challenges with pricey website setups for merchandise sales. Navigating expensive website setups poses barriers for gamers seeking to monetize their brand. Technical complexities deter entrepreneurial pursuits, leaving gaming's economic potential untapped.</a:t>
            </a:r>
          </a:p>
        </p:txBody>
      </p:sp>
      <p:grpSp>
        <p:nvGrpSpPr>
          <p:cNvPr name="Group 7" id="7"/>
          <p:cNvGrpSpPr/>
          <p:nvPr/>
        </p:nvGrpSpPr>
        <p:grpSpPr>
          <a:xfrm rot="0">
            <a:off x="15738667" y="721616"/>
            <a:ext cx="1137396" cy="47625"/>
            <a:chOff x="0" y="0"/>
            <a:chExt cx="299561" cy="12543"/>
          </a:xfrm>
        </p:grpSpPr>
        <p:sp>
          <p:nvSpPr>
            <p:cNvPr name="Freeform 8" id="8"/>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9" id="9"/>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401417" y="185662"/>
            <a:ext cx="2044015" cy="1390800"/>
          </a:xfrm>
          <a:prstGeom prst="rect">
            <a:avLst/>
          </a:prstGeom>
        </p:spPr>
        <p:txBody>
          <a:bodyPr anchor="t" rtlCol="false" tIns="0" lIns="0" bIns="0" rIns="0">
            <a:spAutoFit/>
          </a:bodyPr>
          <a:lstStyle/>
          <a:p>
            <a:pPr>
              <a:lnSpc>
                <a:spcPts val="10222"/>
              </a:lnSpc>
            </a:pPr>
            <a:r>
              <a:rPr lang="en-US" sz="7301">
                <a:solidFill>
                  <a:srgbClr val="FFFFFF"/>
                </a:solidFill>
                <a:latin typeface="Ancient Kai"/>
              </a:rPr>
              <a:t>BOTIFY</a:t>
            </a:r>
          </a:p>
        </p:txBody>
      </p:sp>
      <p:sp>
        <p:nvSpPr>
          <p:cNvPr name="Freeform 11" id="11"/>
          <p:cNvSpPr/>
          <p:nvPr/>
        </p:nvSpPr>
        <p:spPr>
          <a:xfrm flipH="false" flipV="false" rot="0">
            <a:off x="247191" y="267424"/>
            <a:ext cx="1332446" cy="1332446"/>
          </a:xfrm>
          <a:custGeom>
            <a:avLst/>
            <a:gdLst/>
            <a:ahLst/>
            <a:cxnLst/>
            <a:rect r="r" b="b" t="t" l="l"/>
            <a:pathLst>
              <a:path h="1332446" w="1332446">
                <a:moveTo>
                  <a:pt x="0" y="0"/>
                </a:moveTo>
                <a:lnTo>
                  <a:pt x="1332445" y="0"/>
                </a:lnTo>
                <a:lnTo>
                  <a:pt x="1332445" y="1332446"/>
                </a:lnTo>
                <a:lnTo>
                  <a:pt x="0" y="1332446"/>
                </a:lnTo>
                <a:lnTo>
                  <a:pt x="0" y="0"/>
                </a:lnTo>
                <a:close/>
              </a:path>
            </a:pathLst>
          </a:custGeom>
          <a:blipFill>
            <a:blip r:embed="rId8"/>
            <a:stretch>
              <a:fillRect l="0" t="0" r="0" b="0"/>
            </a:stretch>
          </a:blipFill>
        </p:spPr>
      </p:sp>
      <p:sp>
        <p:nvSpPr>
          <p:cNvPr name="Freeform 12" id="12"/>
          <p:cNvSpPr/>
          <p:nvPr/>
        </p:nvSpPr>
        <p:spPr>
          <a:xfrm flipH="false" flipV="false" rot="0">
            <a:off x="11981329" y="3587903"/>
            <a:ext cx="5838910" cy="4623515"/>
          </a:xfrm>
          <a:custGeom>
            <a:avLst/>
            <a:gdLst/>
            <a:ahLst/>
            <a:cxnLst/>
            <a:rect r="r" b="b" t="t" l="l"/>
            <a:pathLst>
              <a:path h="4623515" w="5838910">
                <a:moveTo>
                  <a:pt x="0" y="0"/>
                </a:moveTo>
                <a:lnTo>
                  <a:pt x="5838910" y="0"/>
                </a:lnTo>
                <a:lnTo>
                  <a:pt x="5838910" y="4623515"/>
                </a:lnTo>
                <a:lnTo>
                  <a:pt x="0" y="4623515"/>
                </a:lnTo>
                <a:lnTo>
                  <a:pt x="0" y="0"/>
                </a:lnTo>
                <a:close/>
              </a:path>
            </a:pathLst>
          </a:custGeom>
          <a:blipFill>
            <a:blip r:embed="rId9"/>
            <a:stretch>
              <a:fillRect l="0" t="0" r="0" b="0"/>
            </a:stretch>
          </a:blipFill>
        </p:spPr>
      </p:sp>
      <p:sp>
        <p:nvSpPr>
          <p:cNvPr name="Freeform 13" id="13"/>
          <p:cNvSpPr/>
          <p:nvPr/>
        </p:nvSpPr>
        <p:spPr>
          <a:xfrm flipH="false" flipV="false" rot="0">
            <a:off x="10544704" y="5195525"/>
            <a:ext cx="3464415" cy="3435805"/>
          </a:xfrm>
          <a:custGeom>
            <a:avLst/>
            <a:gdLst/>
            <a:ahLst/>
            <a:cxnLst/>
            <a:rect r="r" b="b" t="t" l="l"/>
            <a:pathLst>
              <a:path h="3435805" w="3464415">
                <a:moveTo>
                  <a:pt x="0" y="0"/>
                </a:moveTo>
                <a:lnTo>
                  <a:pt x="3464416" y="0"/>
                </a:lnTo>
                <a:lnTo>
                  <a:pt x="3464416" y="3435805"/>
                </a:lnTo>
                <a:lnTo>
                  <a:pt x="0" y="3435805"/>
                </a:lnTo>
                <a:lnTo>
                  <a:pt x="0" y="0"/>
                </a:lnTo>
                <a:close/>
              </a:path>
            </a:pathLst>
          </a:custGeom>
          <a:blipFill>
            <a:blip r:embed="rId10"/>
            <a:stretch>
              <a:fillRect l="0" t="0" r="0" b="0"/>
            </a:stretch>
          </a:blipFill>
        </p:spPr>
      </p:sp>
      <p:grpSp>
        <p:nvGrpSpPr>
          <p:cNvPr name="Group 14" id="14"/>
          <p:cNvGrpSpPr/>
          <p:nvPr/>
        </p:nvGrpSpPr>
        <p:grpSpPr>
          <a:xfrm rot="0">
            <a:off x="-894274" y="6913428"/>
            <a:ext cx="3615376" cy="3584077"/>
            <a:chOff x="0" y="0"/>
            <a:chExt cx="819898" cy="812800"/>
          </a:xfrm>
        </p:grpSpPr>
        <p:sp>
          <p:nvSpPr>
            <p:cNvPr name="Freeform 15" id="15"/>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6" id="16"/>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17" id="17"/>
          <p:cNvGrpSpPr/>
          <p:nvPr/>
        </p:nvGrpSpPr>
        <p:grpSpPr>
          <a:xfrm rot="0">
            <a:off x="10173641" y="-2555377"/>
            <a:ext cx="3615376" cy="3584077"/>
            <a:chOff x="0" y="0"/>
            <a:chExt cx="819898" cy="812800"/>
          </a:xfrm>
        </p:grpSpPr>
        <p:sp>
          <p:nvSpPr>
            <p:cNvPr name="Freeform 18" id="18"/>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5882"/>
              </a:srgbClr>
            </a:solidFill>
          </p:spPr>
        </p:sp>
        <p:sp>
          <p:nvSpPr>
            <p:cNvPr name="TextBox 19" id="19"/>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51B1F"/>
        </a:solidFill>
      </p:bgPr>
    </p:bg>
    <p:spTree>
      <p:nvGrpSpPr>
        <p:cNvPr id="1" name=""/>
        <p:cNvGrpSpPr/>
        <p:nvPr/>
      </p:nvGrpSpPr>
      <p:grpSpPr>
        <a:xfrm>
          <a:off x="0" y="0"/>
          <a:ext cx="0" cy="0"/>
          <a:chOff x="0" y="0"/>
          <a:chExt cx="0" cy="0"/>
        </a:xfrm>
      </p:grpSpPr>
      <p:sp>
        <p:nvSpPr>
          <p:cNvPr name="Freeform 2" id="2"/>
          <p:cNvSpPr/>
          <p:nvPr/>
        </p:nvSpPr>
        <p:spPr>
          <a:xfrm flipH="false" flipV="false" rot="0">
            <a:off x="-7941241" y="-9727595"/>
            <a:ext cx="16376864" cy="16376864"/>
          </a:xfrm>
          <a:custGeom>
            <a:avLst/>
            <a:gdLst/>
            <a:ahLst/>
            <a:cxnLst/>
            <a:rect r="r" b="b" t="t" l="l"/>
            <a:pathLst>
              <a:path h="16376864" w="16376864">
                <a:moveTo>
                  <a:pt x="0" y="0"/>
                </a:moveTo>
                <a:lnTo>
                  <a:pt x="16376864" y="0"/>
                </a:lnTo>
                <a:lnTo>
                  <a:pt x="16376864" y="16376864"/>
                </a:lnTo>
                <a:lnTo>
                  <a:pt x="0" y="163768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312259" y="2946091"/>
            <a:ext cx="10173221" cy="10173221"/>
          </a:xfrm>
          <a:custGeom>
            <a:avLst/>
            <a:gdLst/>
            <a:ahLst/>
            <a:cxnLst/>
            <a:rect r="r" b="b" t="t" l="l"/>
            <a:pathLst>
              <a:path h="10173221" w="10173221">
                <a:moveTo>
                  <a:pt x="0" y="0"/>
                </a:moveTo>
                <a:lnTo>
                  <a:pt x="10173221" y="0"/>
                </a:lnTo>
                <a:lnTo>
                  <a:pt x="10173221" y="10173221"/>
                </a:lnTo>
                <a:lnTo>
                  <a:pt x="0" y="10173221"/>
                </a:lnTo>
                <a:lnTo>
                  <a:pt x="0" y="0"/>
                </a:lnTo>
                <a:close/>
              </a:path>
            </a:pathLst>
          </a:custGeom>
          <a:blipFill>
            <a:blip r:embed="rId4">
              <a:alphaModFix amt="12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435623" y="2646504"/>
            <a:ext cx="17011089" cy="17011089"/>
          </a:xfrm>
          <a:custGeom>
            <a:avLst/>
            <a:gdLst/>
            <a:ahLst/>
            <a:cxnLst/>
            <a:rect r="r" b="b" t="t" l="l"/>
            <a:pathLst>
              <a:path h="17011089" w="17011089">
                <a:moveTo>
                  <a:pt x="0" y="0"/>
                </a:moveTo>
                <a:lnTo>
                  <a:pt x="17011089" y="0"/>
                </a:lnTo>
                <a:lnTo>
                  <a:pt x="17011089" y="17011089"/>
                </a:lnTo>
                <a:lnTo>
                  <a:pt x="0" y="1701108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6121904" y="854710"/>
            <a:ext cx="1137396" cy="47625"/>
            <a:chOff x="0" y="0"/>
            <a:chExt cx="299561" cy="12543"/>
          </a:xfrm>
        </p:grpSpPr>
        <p:sp>
          <p:nvSpPr>
            <p:cNvPr name="Freeform 6" id="6"/>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7" id="7"/>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3155641"/>
            <a:ext cx="4269286" cy="1154680"/>
          </a:xfrm>
          <a:prstGeom prst="rect">
            <a:avLst/>
          </a:prstGeom>
        </p:spPr>
        <p:txBody>
          <a:bodyPr anchor="t" rtlCol="false" tIns="0" lIns="0" bIns="0" rIns="0">
            <a:spAutoFit/>
          </a:bodyPr>
          <a:lstStyle/>
          <a:p>
            <a:pPr>
              <a:lnSpc>
                <a:spcPts val="8467"/>
              </a:lnSpc>
            </a:pPr>
            <a:r>
              <a:rPr lang="en-US" sz="9007" spc="-234">
                <a:solidFill>
                  <a:srgbClr val="FFFFFF"/>
                </a:solidFill>
                <a:latin typeface="Roboto Bold"/>
              </a:rPr>
              <a:t>Solution</a:t>
            </a:r>
          </a:p>
        </p:txBody>
      </p:sp>
      <p:sp>
        <p:nvSpPr>
          <p:cNvPr name="TextBox 9" id="9"/>
          <p:cNvSpPr txBox="true"/>
          <p:nvPr/>
        </p:nvSpPr>
        <p:spPr>
          <a:xfrm rot="0">
            <a:off x="913414" y="5280119"/>
            <a:ext cx="8230586" cy="3367103"/>
          </a:xfrm>
          <a:prstGeom prst="rect">
            <a:avLst/>
          </a:prstGeom>
        </p:spPr>
        <p:txBody>
          <a:bodyPr anchor="t" rtlCol="false" tIns="0" lIns="0" bIns="0" rIns="0">
            <a:spAutoFit/>
          </a:bodyPr>
          <a:lstStyle/>
          <a:p>
            <a:pPr>
              <a:lnSpc>
                <a:spcPts val="4461"/>
              </a:lnSpc>
            </a:pPr>
            <a:r>
              <a:rPr lang="en-US" sz="3186">
                <a:solidFill>
                  <a:srgbClr val="97B3C4"/>
                </a:solidFill>
                <a:latin typeface="Alice"/>
              </a:rPr>
              <a:t>"Our innovative Discord bot transforms the merchandise sales landscape for gamers. With seamless product showcases, effortless transactions, and insightful analytics, we empower gamers to thrive, all while saving precious time and resources."</a:t>
            </a:r>
          </a:p>
        </p:txBody>
      </p:sp>
      <p:sp>
        <p:nvSpPr>
          <p:cNvPr name="Freeform 10" id="10"/>
          <p:cNvSpPr/>
          <p:nvPr/>
        </p:nvSpPr>
        <p:spPr>
          <a:xfrm flipH="false" flipV="false" rot="0">
            <a:off x="10834121" y="4341094"/>
            <a:ext cx="7129497" cy="4616349"/>
          </a:xfrm>
          <a:custGeom>
            <a:avLst/>
            <a:gdLst/>
            <a:ahLst/>
            <a:cxnLst/>
            <a:rect r="r" b="b" t="t" l="l"/>
            <a:pathLst>
              <a:path h="4616349" w="7129497">
                <a:moveTo>
                  <a:pt x="0" y="0"/>
                </a:moveTo>
                <a:lnTo>
                  <a:pt x="7129497" y="0"/>
                </a:lnTo>
                <a:lnTo>
                  <a:pt x="7129497" y="4616349"/>
                </a:lnTo>
                <a:lnTo>
                  <a:pt x="0" y="4616349"/>
                </a:lnTo>
                <a:lnTo>
                  <a:pt x="0" y="0"/>
                </a:lnTo>
                <a:close/>
              </a:path>
            </a:pathLst>
          </a:custGeom>
          <a:blipFill>
            <a:blip r:embed="rId8"/>
            <a:stretch>
              <a:fillRect l="0" t="0" r="0" b="0"/>
            </a:stretch>
          </a:blipFill>
        </p:spPr>
      </p:sp>
      <p:sp>
        <p:nvSpPr>
          <p:cNvPr name="TextBox 11" id="11"/>
          <p:cNvSpPr txBox="true"/>
          <p:nvPr/>
        </p:nvSpPr>
        <p:spPr>
          <a:xfrm rot="0">
            <a:off x="1401417" y="185662"/>
            <a:ext cx="2044015" cy="1390800"/>
          </a:xfrm>
          <a:prstGeom prst="rect">
            <a:avLst/>
          </a:prstGeom>
        </p:spPr>
        <p:txBody>
          <a:bodyPr anchor="t" rtlCol="false" tIns="0" lIns="0" bIns="0" rIns="0">
            <a:spAutoFit/>
          </a:bodyPr>
          <a:lstStyle/>
          <a:p>
            <a:pPr>
              <a:lnSpc>
                <a:spcPts val="10222"/>
              </a:lnSpc>
            </a:pPr>
            <a:r>
              <a:rPr lang="en-US" sz="7301">
                <a:solidFill>
                  <a:srgbClr val="FFFFFF"/>
                </a:solidFill>
                <a:latin typeface="Ancient Kai"/>
              </a:rPr>
              <a:t>BOTIFY</a:t>
            </a:r>
          </a:p>
        </p:txBody>
      </p:sp>
      <p:sp>
        <p:nvSpPr>
          <p:cNvPr name="Freeform 12" id="12"/>
          <p:cNvSpPr/>
          <p:nvPr/>
        </p:nvSpPr>
        <p:spPr>
          <a:xfrm flipH="false" flipV="false" rot="0">
            <a:off x="247191" y="267424"/>
            <a:ext cx="1332446" cy="1332446"/>
          </a:xfrm>
          <a:custGeom>
            <a:avLst/>
            <a:gdLst/>
            <a:ahLst/>
            <a:cxnLst/>
            <a:rect r="r" b="b" t="t" l="l"/>
            <a:pathLst>
              <a:path h="1332446" w="1332446">
                <a:moveTo>
                  <a:pt x="0" y="0"/>
                </a:moveTo>
                <a:lnTo>
                  <a:pt x="1332445" y="0"/>
                </a:lnTo>
                <a:lnTo>
                  <a:pt x="1332445" y="1332446"/>
                </a:lnTo>
                <a:lnTo>
                  <a:pt x="0" y="1332446"/>
                </a:lnTo>
                <a:lnTo>
                  <a:pt x="0" y="0"/>
                </a:lnTo>
                <a:close/>
              </a:path>
            </a:pathLst>
          </a:custGeom>
          <a:blipFill>
            <a:blip r:embed="rId9"/>
            <a:stretch>
              <a:fillRect l="0" t="0" r="0" b="0"/>
            </a:stretch>
          </a:blipFill>
        </p:spPr>
      </p:sp>
      <p:grpSp>
        <p:nvGrpSpPr>
          <p:cNvPr name="Group 13" id="13"/>
          <p:cNvGrpSpPr/>
          <p:nvPr/>
        </p:nvGrpSpPr>
        <p:grpSpPr>
          <a:xfrm rot="0">
            <a:off x="-1191952" y="8463469"/>
            <a:ext cx="3615376" cy="3584077"/>
            <a:chOff x="0" y="0"/>
            <a:chExt cx="819898" cy="812800"/>
          </a:xfrm>
        </p:grpSpPr>
        <p:sp>
          <p:nvSpPr>
            <p:cNvPr name="Freeform 14" id="14"/>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5" id="15"/>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16" id="16"/>
          <p:cNvGrpSpPr/>
          <p:nvPr/>
        </p:nvGrpSpPr>
        <p:grpSpPr>
          <a:xfrm rot="0">
            <a:off x="5838742" y="-3103139"/>
            <a:ext cx="3615376" cy="3584077"/>
            <a:chOff x="0" y="0"/>
            <a:chExt cx="819898" cy="812800"/>
          </a:xfrm>
        </p:grpSpPr>
        <p:sp>
          <p:nvSpPr>
            <p:cNvPr name="Freeform 17" id="17"/>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8" id="18"/>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19" id="19"/>
          <p:cNvGrpSpPr/>
          <p:nvPr/>
        </p:nvGrpSpPr>
        <p:grpSpPr>
          <a:xfrm rot="0">
            <a:off x="3948975" y="2646504"/>
            <a:ext cx="1349012" cy="1337333"/>
            <a:chOff x="0" y="0"/>
            <a:chExt cx="819898" cy="812800"/>
          </a:xfrm>
        </p:grpSpPr>
        <p:sp>
          <p:nvSpPr>
            <p:cNvPr name="Freeform 20" id="20"/>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21" id="21"/>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51B1F"/>
        </a:solidFill>
      </p:bgPr>
    </p:bg>
    <p:spTree>
      <p:nvGrpSpPr>
        <p:cNvPr id="1" name=""/>
        <p:cNvGrpSpPr/>
        <p:nvPr/>
      </p:nvGrpSpPr>
      <p:grpSpPr>
        <a:xfrm>
          <a:off x="0" y="0"/>
          <a:ext cx="0" cy="0"/>
          <a:chOff x="0" y="0"/>
          <a:chExt cx="0" cy="0"/>
        </a:xfrm>
      </p:grpSpPr>
      <p:sp>
        <p:nvSpPr>
          <p:cNvPr name="Freeform 2" id="2"/>
          <p:cNvSpPr/>
          <p:nvPr/>
        </p:nvSpPr>
        <p:spPr>
          <a:xfrm flipH="false" flipV="false" rot="0">
            <a:off x="13960018" y="2673658"/>
            <a:ext cx="17011089" cy="17011089"/>
          </a:xfrm>
          <a:custGeom>
            <a:avLst/>
            <a:gdLst/>
            <a:ahLst/>
            <a:cxnLst/>
            <a:rect r="r" b="b" t="t" l="l"/>
            <a:pathLst>
              <a:path h="17011089" w="17011089">
                <a:moveTo>
                  <a:pt x="0" y="0"/>
                </a:moveTo>
                <a:lnTo>
                  <a:pt x="17011089" y="0"/>
                </a:lnTo>
                <a:lnTo>
                  <a:pt x="17011089" y="17011089"/>
                </a:lnTo>
                <a:lnTo>
                  <a:pt x="0" y="170110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245895" y="5277929"/>
            <a:ext cx="6500361" cy="6500361"/>
          </a:xfrm>
          <a:custGeom>
            <a:avLst/>
            <a:gdLst/>
            <a:ahLst/>
            <a:cxnLst/>
            <a:rect r="r" b="b" t="t" l="l"/>
            <a:pathLst>
              <a:path h="6500361" w="6500361">
                <a:moveTo>
                  <a:pt x="0" y="0"/>
                </a:moveTo>
                <a:lnTo>
                  <a:pt x="6500361" y="0"/>
                </a:lnTo>
                <a:lnTo>
                  <a:pt x="6500361" y="6500360"/>
                </a:lnTo>
                <a:lnTo>
                  <a:pt x="0" y="6500360"/>
                </a:lnTo>
                <a:lnTo>
                  <a:pt x="0" y="0"/>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107955" y="-9492011"/>
            <a:ext cx="16376864" cy="16376864"/>
          </a:xfrm>
          <a:custGeom>
            <a:avLst/>
            <a:gdLst/>
            <a:ahLst/>
            <a:cxnLst/>
            <a:rect r="r" b="b" t="t" l="l"/>
            <a:pathLst>
              <a:path h="16376864" w="16376864">
                <a:moveTo>
                  <a:pt x="0" y="0"/>
                </a:moveTo>
                <a:lnTo>
                  <a:pt x="16376863" y="0"/>
                </a:lnTo>
                <a:lnTo>
                  <a:pt x="16376863" y="16376864"/>
                </a:lnTo>
                <a:lnTo>
                  <a:pt x="0" y="163768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2618893" y="5413095"/>
            <a:ext cx="1285877" cy="128587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FFFC"/>
            </a:soli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8" id="8"/>
          <p:cNvSpPr/>
          <p:nvPr/>
        </p:nvSpPr>
        <p:spPr>
          <a:xfrm flipH="false" flipV="false" rot="0">
            <a:off x="2763617" y="5696606"/>
            <a:ext cx="996429" cy="815260"/>
          </a:xfrm>
          <a:custGeom>
            <a:avLst/>
            <a:gdLst/>
            <a:ahLst/>
            <a:cxnLst/>
            <a:rect r="r" b="b" t="t" l="l"/>
            <a:pathLst>
              <a:path h="815260" w="996429">
                <a:moveTo>
                  <a:pt x="0" y="0"/>
                </a:moveTo>
                <a:lnTo>
                  <a:pt x="996429" y="0"/>
                </a:lnTo>
                <a:lnTo>
                  <a:pt x="996429" y="815260"/>
                </a:lnTo>
                <a:lnTo>
                  <a:pt x="0" y="81526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9" id="9"/>
          <p:cNvGrpSpPr/>
          <p:nvPr/>
        </p:nvGrpSpPr>
        <p:grpSpPr>
          <a:xfrm rot="0">
            <a:off x="8594936" y="5413095"/>
            <a:ext cx="1285877" cy="128587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FFFC"/>
            </a:solidFill>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12" id="12"/>
          <p:cNvSpPr/>
          <p:nvPr/>
        </p:nvSpPr>
        <p:spPr>
          <a:xfrm flipH="false" flipV="false" rot="0">
            <a:off x="8891127" y="5836853"/>
            <a:ext cx="693497" cy="543449"/>
          </a:xfrm>
          <a:custGeom>
            <a:avLst/>
            <a:gdLst/>
            <a:ahLst/>
            <a:cxnLst/>
            <a:rect r="r" b="b" t="t" l="l"/>
            <a:pathLst>
              <a:path h="543449" w="693497">
                <a:moveTo>
                  <a:pt x="0" y="0"/>
                </a:moveTo>
                <a:lnTo>
                  <a:pt x="693496" y="0"/>
                </a:lnTo>
                <a:lnTo>
                  <a:pt x="693496" y="543449"/>
                </a:lnTo>
                <a:lnTo>
                  <a:pt x="0" y="54344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nvGrpSpPr>
          <p:cNvPr name="Group 13" id="13"/>
          <p:cNvGrpSpPr/>
          <p:nvPr/>
        </p:nvGrpSpPr>
        <p:grpSpPr>
          <a:xfrm rot="0">
            <a:off x="13960018" y="5413095"/>
            <a:ext cx="1285877" cy="128587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FFFC"/>
            </a:solidFill>
          </p:spPr>
        </p:sp>
        <p:sp>
          <p:nvSpPr>
            <p:cNvPr name="TextBox 15" id="15"/>
            <p:cNvSpPr txBox="true"/>
            <p:nvPr/>
          </p:nvSpPr>
          <p:spPr>
            <a:xfrm>
              <a:off x="76200" y="19050"/>
              <a:ext cx="660400" cy="717550"/>
            </a:xfrm>
            <a:prstGeom prst="rect">
              <a:avLst/>
            </a:prstGeom>
          </p:spPr>
          <p:txBody>
            <a:bodyPr anchor="ctr" rtlCol="false" tIns="50800" lIns="50800" bIns="50800" rIns="50800"/>
            <a:lstStyle/>
            <a:p>
              <a:pPr algn="ctr">
                <a:lnSpc>
                  <a:spcPts val="3500"/>
                </a:lnSpc>
              </a:pPr>
            </a:p>
          </p:txBody>
        </p:sp>
      </p:grpSp>
      <p:sp>
        <p:nvSpPr>
          <p:cNvPr name="Freeform 16" id="16"/>
          <p:cNvSpPr/>
          <p:nvPr/>
        </p:nvSpPr>
        <p:spPr>
          <a:xfrm flipH="false" flipV="false" rot="0">
            <a:off x="14240870" y="5696606"/>
            <a:ext cx="715873" cy="721117"/>
          </a:xfrm>
          <a:custGeom>
            <a:avLst/>
            <a:gdLst/>
            <a:ahLst/>
            <a:cxnLst/>
            <a:rect r="r" b="b" t="t" l="l"/>
            <a:pathLst>
              <a:path h="721117" w="715873">
                <a:moveTo>
                  <a:pt x="0" y="0"/>
                </a:moveTo>
                <a:lnTo>
                  <a:pt x="715873" y="0"/>
                </a:lnTo>
                <a:lnTo>
                  <a:pt x="715873" y="721118"/>
                </a:lnTo>
                <a:lnTo>
                  <a:pt x="0" y="72111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7" id="17"/>
          <p:cNvSpPr txBox="true"/>
          <p:nvPr/>
        </p:nvSpPr>
        <p:spPr>
          <a:xfrm rot="0">
            <a:off x="5966240" y="2161377"/>
            <a:ext cx="6355520" cy="912662"/>
          </a:xfrm>
          <a:prstGeom prst="rect">
            <a:avLst/>
          </a:prstGeom>
        </p:spPr>
        <p:txBody>
          <a:bodyPr anchor="t" rtlCol="false" tIns="0" lIns="0" bIns="0" rIns="0">
            <a:spAutoFit/>
          </a:bodyPr>
          <a:lstStyle/>
          <a:p>
            <a:pPr>
              <a:lnSpc>
                <a:spcPts val="6729"/>
              </a:lnSpc>
            </a:pPr>
            <a:r>
              <a:rPr lang="en-US" sz="7158" spc="-186">
                <a:solidFill>
                  <a:srgbClr val="FFFFFF"/>
                </a:solidFill>
                <a:latin typeface="Roboto Bold"/>
              </a:rPr>
              <a:t>Uses &amp; </a:t>
            </a:r>
            <a:r>
              <a:rPr lang="en-US" sz="7158" spc="-186">
                <a:solidFill>
                  <a:srgbClr val="3EDAD8"/>
                </a:solidFill>
                <a:latin typeface="Roboto Bold"/>
              </a:rPr>
              <a:t>Benefits</a:t>
            </a:r>
          </a:p>
        </p:txBody>
      </p:sp>
      <p:sp>
        <p:nvSpPr>
          <p:cNvPr name="TextBox 18" id="18"/>
          <p:cNvSpPr txBox="true"/>
          <p:nvPr/>
        </p:nvSpPr>
        <p:spPr>
          <a:xfrm rot="0">
            <a:off x="1752047" y="7387983"/>
            <a:ext cx="3752408" cy="1254989"/>
          </a:xfrm>
          <a:prstGeom prst="rect">
            <a:avLst/>
          </a:prstGeom>
        </p:spPr>
        <p:txBody>
          <a:bodyPr anchor="t" rtlCol="false" tIns="0" lIns="0" bIns="0" rIns="0">
            <a:spAutoFit/>
          </a:bodyPr>
          <a:lstStyle/>
          <a:p>
            <a:pPr algn="ctr">
              <a:lnSpc>
                <a:spcPts val="5067"/>
              </a:lnSpc>
            </a:pPr>
            <a:r>
              <a:rPr lang="en-US" sz="3619">
                <a:solidFill>
                  <a:srgbClr val="FFFFFF"/>
                </a:solidFill>
                <a:latin typeface="Roboto Bold"/>
              </a:rPr>
              <a:t>SECURITY OF BLOCKCHAIN</a:t>
            </a:r>
          </a:p>
        </p:txBody>
      </p:sp>
      <p:sp>
        <p:nvSpPr>
          <p:cNvPr name="TextBox 19" id="19"/>
          <p:cNvSpPr txBox="true"/>
          <p:nvPr/>
        </p:nvSpPr>
        <p:spPr>
          <a:xfrm rot="0">
            <a:off x="7519688" y="7307125"/>
            <a:ext cx="3820699" cy="1247156"/>
          </a:xfrm>
          <a:prstGeom prst="rect">
            <a:avLst/>
          </a:prstGeom>
        </p:spPr>
        <p:txBody>
          <a:bodyPr anchor="t" rtlCol="false" tIns="0" lIns="0" bIns="0" rIns="0">
            <a:spAutoFit/>
          </a:bodyPr>
          <a:lstStyle/>
          <a:p>
            <a:pPr algn="ctr">
              <a:lnSpc>
                <a:spcPts val="5034"/>
              </a:lnSpc>
            </a:pPr>
            <a:r>
              <a:rPr lang="en-US" sz="3595">
                <a:solidFill>
                  <a:srgbClr val="FFFFFF"/>
                </a:solidFill>
                <a:latin typeface="Roboto Bold"/>
              </a:rPr>
              <a:t>PAYMENT USING FAT</a:t>
            </a:r>
          </a:p>
        </p:txBody>
      </p:sp>
      <p:sp>
        <p:nvSpPr>
          <p:cNvPr name="TextBox 20" id="20"/>
          <p:cNvSpPr txBox="true"/>
          <p:nvPr/>
        </p:nvSpPr>
        <p:spPr>
          <a:xfrm rot="0">
            <a:off x="13081107" y="7397508"/>
            <a:ext cx="3263694" cy="1156773"/>
          </a:xfrm>
          <a:prstGeom prst="rect">
            <a:avLst/>
          </a:prstGeom>
        </p:spPr>
        <p:txBody>
          <a:bodyPr anchor="t" rtlCol="false" tIns="0" lIns="0" bIns="0" rIns="0">
            <a:spAutoFit/>
          </a:bodyPr>
          <a:lstStyle/>
          <a:p>
            <a:pPr algn="ctr">
              <a:lnSpc>
                <a:spcPts val="4686"/>
              </a:lnSpc>
            </a:pPr>
            <a:r>
              <a:rPr lang="en-US" sz="3347">
                <a:solidFill>
                  <a:srgbClr val="FFFFFF"/>
                </a:solidFill>
                <a:latin typeface="Roboto Bold"/>
              </a:rPr>
              <a:t>BEGINNER FRIENDLY</a:t>
            </a:r>
          </a:p>
        </p:txBody>
      </p:sp>
      <p:sp>
        <p:nvSpPr>
          <p:cNvPr name="Freeform 21" id="21"/>
          <p:cNvSpPr/>
          <p:nvPr/>
        </p:nvSpPr>
        <p:spPr>
          <a:xfrm flipH="false" flipV="false" rot="0">
            <a:off x="5504455" y="5590185"/>
            <a:ext cx="1443158" cy="683696"/>
          </a:xfrm>
          <a:custGeom>
            <a:avLst/>
            <a:gdLst/>
            <a:ahLst/>
            <a:cxnLst/>
            <a:rect r="r" b="b" t="t" l="l"/>
            <a:pathLst>
              <a:path h="683696" w="1443158">
                <a:moveTo>
                  <a:pt x="0" y="0"/>
                </a:moveTo>
                <a:lnTo>
                  <a:pt x="1443158" y="0"/>
                </a:lnTo>
                <a:lnTo>
                  <a:pt x="1443158" y="683696"/>
                </a:lnTo>
                <a:lnTo>
                  <a:pt x="0" y="683696"/>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22" id="22"/>
          <p:cNvSpPr/>
          <p:nvPr/>
        </p:nvSpPr>
        <p:spPr>
          <a:xfrm flipH="false" flipV="false" rot="0">
            <a:off x="11340387" y="5696606"/>
            <a:ext cx="1443158" cy="683696"/>
          </a:xfrm>
          <a:custGeom>
            <a:avLst/>
            <a:gdLst/>
            <a:ahLst/>
            <a:cxnLst/>
            <a:rect r="r" b="b" t="t" l="l"/>
            <a:pathLst>
              <a:path h="683696" w="1443158">
                <a:moveTo>
                  <a:pt x="0" y="0"/>
                </a:moveTo>
                <a:lnTo>
                  <a:pt x="1443158" y="0"/>
                </a:lnTo>
                <a:lnTo>
                  <a:pt x="1443158" y="683696"/>
                </a:lnTo>
                <a:lnTo>
                  <a:pt x="0" y="683696"/>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grpSp>
        <p:nvGrpSpPr>
          <p:cNvPr name="Group 23" id="23"/>
          <p:cNvGrpSpPr/>
          <p:nvPr/>
        </p:nvGrpSpPr>
        <p:grpSpPr>
          <a:xfrm rot="0">
            <a:off x="16121904" y="854710"/>
            <a:ext cx="1137396" cy="47625"/>
            <a:chOff x="0" y="0"/>
            <a:chExt cx="299561" cy="12543"/>
          </a:xfrm>
        </p:grpSpPr>
        <p:sp>
          <p:nvSpPr>
            <p:cNvPr name="Freeform 24" id="24"/>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25" id="25"/>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
        <p:nvSpPr>
          <p:cNvPr name="TextBox 26" id="26"/>
          <p:cNvSpPr txBox="true"/>
          <p:nvPr/>
        </p:nvSpPr>
        <p:spPr>
          <a:xfrm rot="0">
            <a:off x="1401417" y="185662"/>
            <a:ext cx="2044015" cy="1390800"/>
          </a:xfrm>
          <a:prstGeom prst="rect">
            <a:avLst/>
          </a:prstGeom>
        </p:spPr>
        <p:txBody>
          <a:bodyPr anchor="t" rtlCol="false" tIns="0" lIns="0" bIns="0" rIns="0">
            <a:spAutoFit/>
          </a:bodyPr>
          <a:lstStyle/>
          <a:p>
            <a:pPr>
              <a:lnSpc>
                <a:spcPts val="10222"/>
              </a:lnSpc>
            </a:pPr>
            <a:r>
              <a:rPr lang="en-US" sz="7301">
                <a:solidFill>
                  <a:srgbClr val="FFFFFF"/>
                </a:solidFill>
                <a:latin typeface="Ancient Kai"/>
              </a:rPr>
              <a:t>BOTIFY</a:t>
            </a:r>
          </a:p>
        </p:txBody>
      </p:sp>
      <p:sp>
        <p:nvSpPr>
          <p:cNvPr name="Freeform 27" id="27"/>
          <p:cNvSpPr/>
          <p:nvPr/>
        </p:nvSpPr>
        <p:spPr>
          <a:xfrm flipH="false" flipV="false" rot="0">
            <a:off x="247191" y="267424"/>
            <a:ext cx="1332446" cy="1332446"/>
          </a:xfrm>
          <a:custGeom>
            <a:avLst/>
            <a:gdLst/>
            <a:ahLst/>
            <a:cxnLst/>
            <a:rect r="r" b="b" t="t" l="l"/>
            <a:pathLst>
              <a:path h="1332446" w="1332446">
                <a:moveTo>
                  <a:pt x="0" y="0"/>
                </a:moveTo>
                <a:lnTo>
                  <a:pt x="1332445" y="0"/>
                </a:lnTo>
                <a:lnTo>
                  <a:pt x="1332445" y="1332446"/>
                </a:lnTo>
                <a:lnTo>
                  <a:pt x="0" y="1332446"/>
                </a:lnTo>
                <a:lnTo>
                  <a:pt x="0" y="0"/>
                </a:lnTo>
                <a:close/>
              </a:path>
            </a:pathLst>
          </a:custGeom>
          <a:blipFill>
            <a:blip r:embed="rId16"/>
            <a:stretch>
              <a:fillRect l="0" t="0" r="0" b="0"/>
            </a:stretch>
          </a:blipFill>
        </p:spPr>
      </p:sp>
      <p:grpSp>
        <p:nvGrpSpPr>
          <p:cNvPr name="Group 28" id="28"/>
          <p:cNvGrpSpPr/>
          <p:nvPr/>
        </p:nvGrpSpPr>
        <p:grpSpPr>
          <a:xfrm rot="0">
            <a:off x="1509" y="-2302076"/>
            <a:ext cx="3615376" cy="3584077"/>
            <a:chOff x="0" y="0"/>
            <a:chExt cx="819898" cy="812800"/>
          </a:xfrm>
        </p:grpSpPr>
        <p:sp>
          <p:nvSpPr>
            <p:cNvPr name="Freeform 29" id="29"/>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30" id="30"/>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31" id="31"/>
          <p:cNvGrpSpPr/>
          <p:nvPr/>
        </p:nvGrpSpPr>
        <p:grpSpPr>
          <a:xfrm rot="0">
            <a:off x="17014230" y="-510038"/>
            <a:ext cx="3615376" cy="3584077"/>
            <a:chOff x="0" y="0"/>
            <a:chExt cx="819898" cy="812800"/>
          </a:xfrm>
        </p:grpSpPr>
        <p:sp>
          <p:nvSpPr>
            <p:cNvPr name="Freeform 32" id="32"/>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33" id="33"/>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34" id="34"/>
          <p:cNvGrpSpPr/>
          <p:nvPr/>
        </p:nvGrpSpPr>
        <p:grpSpPr>
          <a:xfrm rot="0">
            <a:off x="2103133" y="8148741"/>
            <a:ext cx="660484" cy="654766"/>
            <a:chOff x="0" y="0"/>
            <a:chExt cx="819898" cy="812800"/>
          </a:xfrm>
        </p:grpSpPr>
        <p:sp>
          <p:nvSpPr>
            <p:cNvPr name="Freeform 35" id="35"/>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36" id="36"/>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960018" y="2673658"/>
            <a:ext cx="17011089" cy="17011089"/>
          </a:xfrm>
          <a:custGeom>
            <a:avLst/>
            <a:gdLst/>
            <a:ahLst/>
            <a:cxnLst/>
            <a:rect r="r" b="b" t="t" l="l"/>
            <a:pathLst>
              <a:path h="17011089" w="17011089">
                <a:moveTo>
                  <a:pt x="0" y="0"/>
                </a:moveTo>
                <a:lnTo>
                  <a:pt x="17011089" y="0"/>
                </a:lnTo>
                <a:lnTo>
                  <a:pt x="17011089" y="17011089"/>
                </a:lnTo>
                <a:lnTo>
                  <a:pt x="0" y="170110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245895" y="5277929"/>
            <a:ext cx="6500361" cy="6500361"/>
          </a:xfrm>
          <a:custGeom>
            <a:avLst/>
            <a:gdLst/>
            <a:ahLst/>
            <a:cxnLst/>
            <a:rect r="r" b="b" t="t" l="l"/>
            <a:pathLst>
              <a:path h="6500361" w="6500361">
                <a:moveTo>
                  <a:pt x="0" y="0"/>
                </a:moveTo>
                <a:lnTo>
                  <a:pt x="6500361" y="0"/>
                </a:lnTo>
                <a:lnTo>
                  <a:pt x="6500361" y="6500360"/>
                </a:lnTo>
                <a:lnTo>
                  <a:pt x="0" y="6500360"/>
                </a:lnTo>
                <a:lnTo>
                  <a:pt x="0" y="0"/>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188432" y="-9677891"/>
            <a:ext cx="16376864" cy="16376864"/>
          </a:xfrm>
          <a:custGeom>
            <a:avLst/>
            <a:gdLst/>
            <a:ahLst/>
            <a:cxnLst/>
            <a:rect r="r" b="b" t="t" l="l"/>
            <a:pathLst>
              <a:path h="16376864" w="16376864">
                <a:moveTo>
                  <a:pt x="0" y="0"/>
                </a:moveTo>
                <a:lnTo>
                  <a:pt x="16376864" y="0"/>
                </a:lnTo>
                <a:lnTo>
                  <a:pt x="16376864" y="16376864"/>
                </a:lnTo>
                <a:lnTo>
                  <a:pt x="0" y="163768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6121904" y="854710"/>
            <a:ext cx="1137396" cy="47625"/>
            <a:chOff x="0" y="0"/>
            <a:chExt cx="299561" cy="12543"/>
          </a:xfrm>
        </p:grpSpPr>
        <p:sp>
          <p:nvSpPr>
            <p:cNvPr name="Freeform 6" id="6"/>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7" id="7"/>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401417" y="185662"/>
            <a:ext cx="2044015" cy="1390800"/>
          </a:xfrm>
          <a:prstGeom prst="rect">
            <a:avLst/>
          </a:prstGeom>
        </p:spPr>
        <p:txBody>
          <a:bodyPr anchor="t" rtlCol="false" tIns="0" lIns="0" bIns="0" rIns="0">
            <a:spAutoFit/>
          </a:bodyPr>
          <a:lstStyle/>
          <a:p>
            <a:pPr>
              <a:lnSpc>
                <a:spcPts val="10222"/>
              </a:lnSpc>
            </a:pPr>
            <a:r>
              <a:rPr lang="en-US" sz="7301">
                <a:solidFill>
                  <a:srgbClr val="FFFFFF"/>
                </a:solidFill>
                <a:latin typeface="Ancient Kai"/>
              </a:rPr>
              <a:t>BOTIFY</a:t>
            </a:r>
          </a:p>
        </p:txBody>
      </p:sp>
      <p:sp>
        <p:nvSpPr>
          <p:cNvPr name="Freeform 9" id="9"/>
          <p:cNvSpPr/>
          <p:nvPr/>
        </p:nvSpPr>
        <p:spPr>
          <a:xfrm flipH="false" flipV="false" rot="0">
            <a:off x="247191" y="267424"/>
            <a:ext cx="1332446" cy="1332446"/>
          </a:xfrm>
          <a:custGeom>
            <a:avLst/>
            <a:gdLst/>
            <a:ahLst/>
            <a:cxnLst/>
            <a:rect r="r" b="b" t="t" l="l"/>
            <a:pathLst>
              <a:path h="1332446" w="1332446">
                <a:moveTo>
                  <a:pt x="0" y="0"/>
                </a:moveTo>
                <a:lnTo>
                  <a:pt x="1332445" y="0"/>
                </a:lnTo>
                <a:lnTo>
                  <a:pt x="1332445" y="1332446"/>
                </a:lnTo>
                <a:lnTo>
                  <a:pt x="0" y="1332446"/>
                </a:lnTo>
                <a:lnTo>
                  <a:pt x="0" y="0"/>
                </a:lnTo>
                <a:close/>
              </a:path>
            </a:pathLst>
          </a:custGeom>
          <a:blipFill>
            <a:blip r:embed="rId8"/>
            <a:stretch>
              <a:fillRect l="0" t="0" r="0" b="0"/>
            </a:stretch>
          </a:blipFill>
        </p:spPr>
      </p:sp>
      <p:grpSp>
        <p:nvGrpSpPr>
          <p:cNvPr name="Group 10" id="10"/>
          <p:cNvGrpSpPr/>
          <p:nvPr/>
        </p:nvGrpSpPr>
        <p:grpSpPr>
          <a:xfrm rot="0">
            <a:off x="1509" y="-2302076"/>
            <a:ext cx="3615376" cy="3584077"/>
            <a:chOff x="0" y="0"/>
            <a:chExt cx="819898" cy="812800"/>
          </a:xfrm>
        </p:grpSpPr>
        <p:sp>
          <p:nvSpPr>
            <p:cNvPr name="Freeform 11" id="11"/>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2" id="12"/>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13" id="13"/>
          <p:cNvGrpSpPr/>
          <p:nvPr/>
        </p:nvGrpSpPr>
        <p:grpSpPr>
          <a:xfrm rot="0">
            <a:off x="17014230" y="-510038"/>
            <a:ext cx="3615376" cy="3584077"/>
            <a:chOff x="0" y="0"/>
            <a:chExt cx="819898" cy="812800"/>
          </a:xfrm>
        </p:grpSpPr>
        <p:sp>
          <p:nvSpPr>
            <p:cNvPr name="Freeform 14" id="14"/>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5" id="15"/>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grpSp>
        <p:nvGrpSpPr>
          <p:cNvPr name="Group 16" id="16"/>
          <p:cNvGrpSpPr/>
          <p:nvPr/>
        </p:nvGrpSpPr>
        <p:grpSpPr>
          <a:xfrm rot="0">
            <a:off x="2103133" y="8148741"/>
            <a:ext cx="660484" cy="654766"/>
            <a:chOff x="0" y="0"/>
            <a:chExt cx="819898" cy="812800"/>
          </a:xfrm>
        </p:grpSpPr>
        <p:sp>
          <p:nvSpPr>
            <p:cNvPr name="Freeform 17" id="17"/>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18" id="18"/>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
        <p:nvSpPr>
          <p:cNvPr name="Freeform 19" id="19"/>
          <p:cNvSpPr/>
          <p:nvPr/>
        </p:nvSpPr>
        <p:spPr>
          <a:xfrm flipH="false" flipV="false" rot="0">
            <a:off x="-173653" y="0"/>
            <a:ext cx="18635306" cy="10287000"/>
          </a:xfrm>
          <a:custGeom>
            <a:avLst/>
            <a:gdLst/>
            <a:ahLst/>
            <a:cxnLst/>
            <a:rect r="r" b="b" t="t" l="l"/>
            <a:pathLst>
              <a:path h="10287000" w="18635306">
                <a:moveTo>
                  <a:pt x="0" y="0"/>
                </a:moveTo>
                <a:lnTo>
                  <a:pt x="18635306" y="0"/>
                </a:lnTo>
                <a:lnTo>
                  <a:pt x="18635306" y="10287000"/>
                </a:lnTo>
                <a:lnTo>
                  <a:pt x="0" y="10287000"/>
                </a:lnTo>
                <a:lnTo>
                  <a:pt x="0" y="0"/>
                </a:lnTo>
                <a:close/>
              </a:path>
            </a:pathLst>
          </a:custGeom>
          <a:blipFill>
            <a:blip r:embed="rId9"/>
            <a:stretch>
              <a:fillRect l="-9973" t="0" r="-7164" b="-1751"/>
            </a:stretch>
          </a:blipFill>
        </p:spPr>
      </p:sp>
      <p:sp>
        <p:nvSpPr>
          <p:cNvPr name="Freeform 20" id="20"/>
          <p:cNvSpPr/>
          <p:nvPr/>
        </p:nvSpPr>
        <p:spPr>
          <a:xfrm flipH="false" flipV="false" rot="0">
            <a:off x="-8107955" y="-9492011"/>
            <a:ext cx="16376864" cy="16376864"/>
          </a:xfrm>
          <a:custGeom>
            <a:avLst/>
            <a:gdLst/>
            <a:ahLst/>
            <a:cxnLst/>
            <a:rect r="r" b="b" t="t" l="l"/>
            <a:pathLst>
              <a:path h="16376864" w="16376864">
                <a:moveTo>
                  <a:pt x="0" y="0"/>
                </a:moveTo>
                <a:lnTo>
                  <a:pt x="16376863" y="0"/>
                </a:lnTo>
                <a:lnTo>
                  <a:pt x="16376863" y="16376864"/>
                </a:lnTo>
                <a:lnTo>
                  <a:pt x="0" y="163768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1" id="21"/>
          <p:cNvGrpSpPr/>
          <p:nvPr/>
        </p:nvGrpSpPr>
        <p:grpSpPr>
          <a:xfrm rot="0">
            <a:off x="153909" y="-2149676"/>
            <a:ext cx="3615376" cy="3584077"/>
            <a:chOff x="0" y="0"/>
            <a:chExt cx="819898" cy="812800"/>
          </a:xfrm>
        </p:grpSpPr>
        <p:sp>
          <p:nvSpPr>
            <p:cNvPr name="Freeform 22" id="22"/>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23" id="23"/>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
        <p:nvSpPr>
          <p:cNvPr name="TextBox 24" id="24"/>
          <p:cNvSpPr txBox="true"/>
          <p:nvPr/>
        </p:nvSpPr>
        <p:spPr>
          <a:xfrm rot="0">
            <a:off x="1553817" y="338062"/>
            <a:ext cx="2044015" cy="1390800"/>
          </a:xfrm>
          <a:prstGeom prst="rect">
            <a:avLst/>
          </a:prstGeom>
        </p:spPr>
        <p:txBody>
          <a:bodyPr anchor="t" rtlCol="false" tIns="0" lIns="0" bIns="0" rIns="0">
            <a:spAutoFit/>
          </a:bodyPr>
          <a:lstStyle/>
          <a:p>
            <a:pPr>
              <a:lnSpc>
                <a:spcPts val="10222"/>
              </a:lnSpc>
            </a:pPr>
            <a:r>
              <a:rPr lang="en-US" sz="7301">
                <a:solidFill>
                  <a:srgbClr val="FFFFFF"/>
                </a:solidFill>
                <a:latin typeface="Ancient Kai"/>
              </a:rPr>
              <a:t>BOTIFY</a:t>
            </a:r>
          </a:p>
        </p:txBody>
      </p:sp>
      <p:sp>
        <p:nvSpPr>
          <p:cNvPr name="Freeform 25" id="25"/>
          <p:cNvSpPr/>
          <p:nvPr/>
        </p:nvSpPr>
        <p:spPr>
          <a:xfrm flipH="false" flipV="false" rot="0">
            <a:off x="399591" y="419824"/>
            <a:ext cx="1332446" cy="1332446"/>
          </a:xfrm>
          <a:custGeom>
            <a:avLst/>
            <a:gdLst/>
            <a:ahLst/>
            <a:cxnLst/>
            <a:rect r="r" b="b" t="t" l="l"/>
            <a:pathLst>
              <a:path h="1332446" w="1332446">
                <a:moveTo>
                  <a:pt x="0" y="0"/>
                </a:moveTo>
                <a:lnTo>
                  <a:pt x="1332445" y="0"/>
                </a:lnTo>
                <a:lnTo>
                  <a:pt x="1332445" y="1332446"/>
                </a:lnTo>
                <a:lnTo>
                  <a:pt x="0" y="1332446"/>
                </a:lnTo>
                <a:lnTo>
                  <a:pt x="0" y="0"/>
                </a:lnTo>
                <a:close/>
              </a:path>
            </a:pathLst>
          </a:custGeom>
          <a:blipFill>
            <a:blip r:embed="rId8"/>
            <a:stretch>
              <a:fillRect l="0" t="0" r="0" b="0"/>
            </a:stretch>
          </a:blipFill>
        </p:spPr>
      </p:sp>
      <p:grpSp>
        <p:nvGrpSpPr>
          <p:cNvPr name="Group 26" id="26"/>
          <p:cNvGrpSpPr/>
          <p:nvPr/>
        </p:nvGrpSpPr>
        <p:grpSpPr>
          <a:xfrm rot="0">
            <a:off x="17166630" y="-357638"/>
            <a:ext cx="3615376" cy="3584077"/>
            <a:chOff x="0" y="0"/>
            <a:chExt cx="819898" cy="812800"/>
          </a:xfrm>
        </p:grpSpPr>
        <p:sp>
          <p:nvSpPr>
            <p:cNvPr name="Freeform 27" id="27"/>
            <p:cNvSpPr/>
            <p:nvPr/>
          </p:nvSpPr>
          <p:spPr>
            <a:xfrm flipH="false" flipV="false" rot="0">
              <a:off x="0" y="0"/>
              <a:ext cx="819898" cy="812800"/>
            </a:xfrm>
            <a:custGeom>
              <a:avLst/>
              <a:gdLst/>
              <a:ahLst/>
              <a:cxnLst/>
              <a:rect r="r" b="b" t="t" l="l"/>
              <a:pathLst>
                <a:path h="812800" w="819898">
                  <a:moveTo>
                    <a:pt x="409949" y="0"/>
                  </a:moveTo>
                  <a:cubicBezTo>
                    <a:pt x="183540" y="0"/>
                    <a:pt x="0" y="181951"/>
                    <a:pt x="0" y="406400"/>
                  </a:cubicBezTo>
                  <a:cubicBezTo>
                    <a:pt x="0" y="630849"/>
                    <a:pt x="183540" y="812800"/>
                    <a:pt x="409949" y="812800"/>
                  </a:cubicBezTo>
                  <a:cubicBezTo>
                    <a:pt x="636358" y="812800"/>
                    <a:pt x="819898" y="630849"/>
                    <a:pt x="819898" y="406400"/>
                  </a:cubicBezTo>
                  <a:cubicBezTo>
                    <a:pt x="819898" y="181951"/>
                    <a:pt x="636358" y="0"/>
                    <a:pt x="409949" y="0"/>
                  </a:cubicBezTo>
                  <a:close/>
                </a:path>
              </a:pathLst>
            </a:custGeom>
            <a:solidFill>
              <a:srgbClr val="97B3C4">
                <a:alpha val="12941"/>
              </a:srgbClr>
            </a:solidFill>
          </p:spPr>
        </p:sp>
        <p:sp>
          <p:nvSpPr>
            <p:cNvPr name="TextBox 28" id="28"/>
            <p:cNvSpPr txBox="true"/>
            <p:nvPr/>
          </p:nvSpPr>
          <p:spPr>
            <a:xfrm>
              <a:off x="76865" y="19050"/>
              <a:ext cx="666167" cy="717550"/>
            </a:xfrm>
            <a:prstGeom prst="rect">
              <a:avLst/>
            </a:prstGeom>
          </p:spPr>
          <p:txBody>
            <a:bodyPr anchor="ctr" rtlCol="false" tIns="50800" lIns="50800" bIns="50800" rIns="50800"/>
            <a:lstStyle/>
            <a:p>
              <a:pPr algn="ctr">
                <a:lnSpc>
                  <a:spcPts val="3500"/>
                </a:lnSpc>
              </a:pPr>
            </a:p>
          </p:txBody>
        </p:sp>
      </p:grpSp>
      <p:sp>
        <p:nvSpPr>
          <p:cNvPr name="Freeform 29" id="29"/>
          <p:cNvSpPr/>
          <p:nvPr/>
        </p:nvSpPr>
        <p:spPr>
          <a:xfrm flipH="false" flipV="false" rot="0">
            <a:off x="11766975" y="-11743401"/>
            <a:ext cx="16376864" cy="16376864"/>
          </a:xfrm>
          <a:custGeom>
            <a:avLst/>
            <a:gdLst/>
            <a:ahLst/>
            <a:cxnLst/>
            <a:rect r="r" b="b" t="t" l="l"/>
            <a:pathLst>
              <a:path h="16376864" w="16376864">
                <a:moveTo>
                  <a:pt x="0" y="0"/>
                </a:moveTo>
                <a:lnTo>
                  <a:pt x="16376864" y="0"/>
                </a:lnTo>
                <a:lnTo>
                  <a:pt x="16376864" y="16376863"/>
                </a:lnTo>
                <a:lnTo>
                  <a:pt x="0" y="163768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0" id="30"/>
          <p:cNvSpPr/>
          <p:nvPr/>
        </p:nvSpPr>
        <p:spPr>
          <a:xfrm flipH="false" flipV="false" rot="0">
            <a:off x="15398295" y="5430329"/>
            <a:ext cx="6500361" cy="6500361"/>
          </a:xfrm>
          <a:custGeom>
            <a:avLst/>
            <a:gdLst/>
            <a:ahLst/>
            <a:cxnLst/>
            <a:rect r="r" b="b" t="t" l="l"/>
            <a:pathLst>
              <a:path h="6500361" w="6500361">
                <a:moveTo>
                  <a:pt x="0" y="0"/>
                </a:moveTo>
                <a:lnTo>
                  <a:pt x="6500361" y="0"/>
                </a:lnTo>
                <a:lnTo>
                  <a:pt x="6500361" y="6500360"/>
                </a:lnTo>
                <a:lnTo>
                  <a:pt x="0" y="6500360"/>
                </a:lnTo>
                <a:lnTo>
                  <a:pt x="0" y="0"/>
                </a:lnTo>
                <a:close/>
              </a:path>
            </a:pathLst>
          </a:custGeom>
          <a:blipFill>
            <a:blip r:embed="rId4">
              <a:alphaModFix amt="18999"/>
              <a:extLst>
                <a:ext uri="{96DAC541-7B7A-43D3-8B79-37D633B846F1}">
                  <asvg:svgBlip xmlns:asvg="http://schemas.microsoft.com/office/drawing/2016/SVG/main" r:embed="rId5"/>
                </a:ext>
              </a:extLst>
            </a:blip>
            <a:stretch>
              <a:fillRect l="0" t="0" r="0" b="0"/>
            </a:stretch>
          </a:blipFill>
        </p:spPr>
      </p:sp>
      <p:sp>
        <p:nvSpPr>
          <p:cNvPr name="Freeform 31" id="31"/>
          <p:cNvSpPr/>
          <p:nvPr/>
        </p:nvSpPr>
        <p:spPr>
          <a:xfrm flipH="false" flipV="false" rot="0">
            <a:off x="13240711" y="2673658"/>
            <a:ext cx="17011089" cy="17011089"/>
          </a:xfrm>
          <a:custGeom>
            <a:avLst/>
            <a:gdLst/>
            <a:ahLst/>
            <a:cxnLst/>
            <a:rect r="r" b="b" t="t" l="l"/>
            <a:pathLst>
              <a:path h="17011089" w="17011089">
                <a:moveTo>
                  <a:pt x="0" y="0"/>
                </a:moveTo>
                <a:lnTo>
                  <a:pt x="17011089" y="0"/>
                </a:lnTo>
                <a:lnTo>
                  <a:pt x="17011089" y="17011089"/>
                </a:lnTo>
                <a:lnTo>
                  <a:pt x="0" y="170110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2" id="32"/>
          <p:cNvSpPr txBox="true"/>
          <p:nvPr/>
        </p:nvSpPr>
        <p:spPr>
          <a:xfrm rot="0">
            <a:off x="5966240" y="1229264"/>
            <a:ext cx="6355520" cy="912662"/>
          </a:xfrm>
          <a:prstGeom prst="rect">
            <a:avLst/>
          </a:prstGeom>
        </p:spPr>
        <p:txBody>
          <a:bodyPr anchor="t" rtlCol="false" tIns="0" lIns="0" bIns="0" rIns="0">
            <a:spAutoFit/>
          </a:bodyPr>
          <a:lstStyle/>
          <a:p>
            <a:pPr>
              <a:lnSpc>
                <a:spcPts val="6729"/>
              </a:lnSpc>
            </a:pPr>
            <a:r>
              <a:rPr lang="en-US" sz="7158" spc="-186">
                <a:solidFill>
                  <a:srgbClr val="FFFFFF"/>
                </a:solidFill>
                <a:latin typeface="Roboto Bold"/>
              </a:rPr>
              <a:t>Block </a:t>
            </a:r>
            <a:r>
              <a:rPr lang="en-US" sz="7158" spc="-186">
                <a:solidFill>
                  <a:srgbClr val="86EAE9"/>
                </a:solidFill>
                <a:latin typeface="Roboto Bold"/>
              </a:rPr>
              <a:t>Diagram</a:t>
            </a:r>
          </a:p>
        </p:txBody>
      </p:sp>
      <p:grpSp>
        <p:nvGrpSpPr>
          <p:cNvPr name="Group 33" id="33"/>
          <p:cNvGrpSpPr/>
          <p:nvPr/>
        </p:nvGrpSpPr>
        <p:grpSpPr>
          <a:xfrm rot="0">
            <a:off x="16274304" y="1007110"/>
            <a:ext cx="1137396" cy="47625"/>
            <a:chOff x="0" y="0"/>
            <a:chExt cx="299561" cy="12543"/>
          </a:xfrm>
        </p:grpSpPr>
        <p:sp>
          <p:nvSpPr>
            <p:cNvPr name="Freeform 34" id="34"/>
            <p:cNvSpPr/>
            <p:nvPr/>
          </p:nvSpPr>
          <p:spPr>
            <a:xfrm flipH="false" flipV="false" rot="0">
              <a:off x="0" y="0"/>
              <a:ext cx="299561" cy="12543"/>
            </a:xfrm>
            <a:custGeom>
              <a:avLst/>
              <a:gdLst/>
              <a:ahLst/>
              <a:cxnLst/>
              <a:rect r="r" b="b" t="t" l="l"/>
              <a:pathLst>
                <a:path h="12543" w="299561">
                  <a:moveTo>
                    <a:pt x="0" y="0"/>
                  </a:moveTo>
                  <a:lnTo>
                    <a:pt x="299561" y="0"/>
                  </a:lnTo>
                  <a:lnTo>
                    <a:pt x="299561" y="12543"/>
                  </a:lnTo>
                  <a:lnTo>
                    <a:pt x="0" y="12543"/>
                  </a:lnTo>
                  <a:close/>
                </a:path>
              </a:pathLst>
            </a:custGeom>
            <a:solidFill>
              <a:srgbClr val="EEC653"/>
            </a:solidFill>
            <a:ln cap="sq">
              <a:noFill/>
              <a:prstDash val="solid"/>
              <a:miter/>
            </a:ln>
          </p:spPr>
        </p:sp>
        <p:sp>
          <p:nvSpPr>
            <p:cNvPr name="TextBox 35" id="35"/>
            <p:cNvSpPr txBox="true"/>
            <p:nvPr/>
          </p:nvSpPr>
          <p:spPr>
            <a:xfrm>
              <a:off x="0" y="-38100"/>
              <a:ext cx="299561" cy="50643"/>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DAF8ZIf4dZQ</dc:identifier>
  <dcterms:modified xsi:type="dcterms:W3CDTF">2011-08-01T06:04:30Z</dcterms:modified>
  <cp:revision>1</cp:revision>
  <dc:title>Dark Grey and Green Neon Modern Bold Payment Mobile App Presentation</dc:title>
</cp:coreProperties>
</file>

<file path=docProps/thumbnail.jpeg>
</file>